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jpeg" ContentType="image/jpeg"/>
  <Override PartName="/ppt/media/image3.png" ContentType="image/png"/>
  <Override PartName="/ppt/media/image4.png" ContentType="image/png"/>
  <Override PartName="/ppt/media/image5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slideLayout" Target="../slideLayouts/slideLayout1.xml"/><Relationship Id="rId8" Type="http://schemas.openxmlformats.org/officeDocument/2006/relationships/slideLayout" Target="../slideLayouts/slideLayout2.xml"/><Relationship Id="rId9" Type="http://schemas.openxmlformats.org/officeDocument/2006/relationships/slideLayout" Target="../slideLayouts/slideLayout3.xml"/><Relationship Id="rId10" Type="http://schemas.openxmlformats.org/officeDocument/2006/relationships/slideLayout" Target="../slideLayouts/slideLayout4.xml"/><Relationship Id="rId11" Type="http://schemas.openxmlformats.org/officeDocument/2006/relationships/slideLayout" Target="../slideLayouts/slideLayout5.xml"/><Relationship Id="rId12" Type="http://schemas.openxmlformats.org/officeDocument/2006/relationships/slideLayout" Target="../slideLayouts/slideLayout6.xml"/><Relationship Id="rId13" Type="http://schemas.openxmlformats.org/officeDocument/2006/relationships/slideLayout" Target="../slideLayouts/slideLayout7.xml"/><Relationship Id="rId14" Type="http://schemas.openxmlformats.org/officeDocument/2006/relationships/slideLayout" Target="../slideLayouts/slideLayout8.xml"/><Relationship Id="rId15" Type="http://schemas.openxmlformats.org/officeDocument/2006/relationships/slideLayout" Target="../slideLayouts/slideLayout9.xml"/><Relationship Id="rId16" Type="http://schemas.openxmlformats.org/officeDocument/2006/relationships/slideLayout" Target="../slideLayouts/slideLayout10.xml"/><Relationship Id="rId17" Type="http://schemas.openxmlformats.org/officeDocument/2006/relationships/slideLayout" Target="../slideLayouts/slideLayout11.xml"/><Relationship Id="rId18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Obraz 6" descr=""/>
          <p:cNvPicPr/>
          <p:nvPr/>
        </p:nvPicPr>
        <p:blipFill>
          <a:blip r:embed="rId2"/>
          <a:stretch/>
        </p:blipFill>
        <p:spPr>
          <a:xfrm>
            <a:off x="7396560" y="162000"/>
            <a:ext cx="4647960" cy="1219680"/>
          </a:xfrm>
          <a:prstGeom prst="rect">
            <a:avLst/>
          </a:prstGeom>
          <a:ln w="0">
            <a:noFill/>
          </a:ln>
        </p:spPr>
      </p:pic>
      <p:sp>
        <p:nvSpPr>
          <p:cNvPr id="1" name="Podtytuł 2"/>
          <p:cNvSpPr/>
          <p:nvPr/>
        </p:nvSpPr>
        <p:spPr>
          <a:xfrm>
            <a:off x="1183680" y="6382440"/>
            <a:ext cx="8511120" cy="198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pl-PL" sz="900" spc="145" strike="noStrike">
                <a:solidFill>
                  <a:srgbClr val="ffffff"/>
                </a:solidFill>
                <a:latin typeface="Montserrat"/>
                <a:ea typeface="DejaVu Sans"/>
              </a:rPr>
              <a:t>Ministerstwo Finansów  </a:t>
            </a:r>
            <a:r>
              <a:rPr b="0" lang="pl-PL" sz="900" spc="145" strike="noStrike">
                <a:solidFill>
                  <a:srgbClr val="ffffff"/>
                </a:solidFill>
                <a:latin typeface="Montserrat"/>
                <a:ea typeface="DejaVu Sans"/>
              </a:rPr>
              <a:t>/  gov.pl/finanse   </a:t>
            </a:r>
            <a:r>
              <a:rPr b="1" lang="pl-PL" sz="900" spc="145" strike="noStrike">
                <a:solidFill>
                  <a:srgbClr val="ffffff"/>
                </a:solidFill>
                <a:latin typeface="Montserrat"/>
                <a:ea typeface="DejaVu Sans"/>
              </a:rPr>
              <a:t>      Krajowa Administracja Skarbowa  </a:t>
            </a:r>
            <a:r>
              <a:rPr b="0" lang="pl-PL" sz="900" spc="145" strike="noStrike">
                <a:solidFill>
                  <a:srgbClr val="ffffff"/>
                </a:solidFill>
                <a:latin typeface="Montserrat"/>
                <a:ea typeface="DejaVu Sans"/>
              </a:rPr>
              <a:t>/  gov.pl/kas</a:t>
            </a:r>
            <a:endParaRPr b="0" lang="pl-PL" sz="900" spc="-1" strike="noStrike">
              <a:latin typeface="Arial"/>
            </a:endParaRPr>
          </a:p>
        </p:txBody>
      </p:sp>
      <p:pic>
        <p:nvPicPr>
          <p:cNvPr id="2" name="Obraz 12" descr=""/>
          <p:cNvPicPr/>
          <p:nvPr/>
        </p:nvPicPr>
        <p:blipFill>
          <a:blip r:embed="rId3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pic>
        <p:nvPicPr>
          <p:cNvPr id="3" name="Obraz 4" descr=""/>
          <p:cNvPicPr/>
          <p:nvPr/>
        </p:nvPicPr>
        <p:blipFill>
          <a:blip r:embed="rId4"/>
          <a:srcRect l="6810" t="0" r="15791" b="2693"/>
          <a:stretch/>
        </p:blipFill>
        <p:spPr>
          <a:xfrm flipH="1" rot="16200000">
            <a:off x="2666520" y="-2666520"/>
            <a:ext cx="6857280" cy="12191400"/>
          </a:xfrm>
          <a:prstGeom prst="rect">
            <a:avLst/>
          </a:prstGeom>
          <a:ln w="0">
            <a:noFill/>
          </a:ln>
        </p:spPr>
      </p:pic>
      <p:pic>
        <p:nvPicPr>
          <p:cNvPr id="4" name="Obraz 3" descr=""/>
          <p:cNvPicPr/>
          <p:nvPr/>
        </p:nvPicPr>
        <p:blipFill>
          <a:blip r:embed="rId5"/>
          <a:srcRect l="21588" t="0" r="0" b="0"/>
          <a:stretch/>
        </p:blipFill>
        <p:spPr>
          <a:xfrm>
            <a:off x="8400240" y="162000"/>
            <a:ext cx="3644280" cy="1219680"/>
          </a:xfrm>
          <a:prstGeom prst="rect">
            <a:avLst/>
          </a:prstGeom>
          <a:ln w="0">
            <a:noFill/>
          </a:ln>
        </p:spPr>
      </p:pic>
      <p:sp>
        <p:nvSpPr>
          <p:cNvPr id="5" name="Podtytuł 2"/>
          <p:cNvSpPr/>
          <p:nvPr/>
        </p:nvSpPr>
        <p:spPr>
          <a:xfrm>
            <a:off x="1183680" y="6382440"/>
            <a:ext cx="8511120" cy="198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pl-PL" sz="900" spc="145" strike="noStrike">
                <a:solidFill>
                  <a:srgbClr val="ffffff"/>
                </a:solidFill>
                <a:latin typeface="Lato Black"/>
                <a:ea typeface="DejaVu Sans"/>
              </a:rPr>
              <a:t>Ministerstwo Finansów</a:t>
            </a:r>
            <a:r>
              <a:rPr b="1" lang="pl-PL" sz="900" spc="145" strike="noStrike">
                <a:solidFill>
                  <a:srgbClr val="ffffff"/>
                </a:solidFill>
                <a:latin typeface="Montserrat"/>
                <a:ea typeface="DejaVu Sans"/>
              </a:rPr>
              <a:t> </a:t>
            </a:r>
            <a:r>
              <a:rPr b="1" lang="pl-PL" sz="900" spc="145" strike="noStrike">
                <a:solidFill>
                  <a:srgbClr val="ffffff"/>
                </a:solidFill>
                <a:latin typeface="Lato"/>
                <a:ea typeface="DejaVu Sans"/>
              </a:rPr>
              <a:t> </a:t>
            </a:r>
            <a:r>
              <a:rPr b="0" lang="pl-PL" sz="900" spc="145" strike="noStrike">
                <a:solidFill>
                  <a:srgbClr val="ffffff"/>
                </a:solidFill>
                <a:latin typeface="Lato"/>
                <a:ea typeface="DejaVu Sans"/>
              </a:rPr>
              <a:t>/  gov.pl/finanse</a:t>
            </a:r>
            <a:r>
              <a:rPr b="0" lang="pl-PL" sz="900" spc="145" strike="noStrike">
                <a:solidFill>
                  <a:srgbClr val="ffffff"/>
                </a:solidFill>
                <a:latin typeface="Lato Black"/>
                <a:ea typeface="DejaVu Sans"/>
              </a:rPr>
              <a:t>   </a:t>
            </a:r>
            <a:r>
              <a:rPr b="1" lang="pl-PL" sz="900" spc="145" strike="noStrike">
                <a:solidFill>
                  <a:srgbClr val="ffffff"/>
                </a:solidFill>
                <a:latin typeface="Lato Black"/>
                <a:ea typeface="DejaVu Sans"/>
              </a:rPr>
              <a:t>      Krajowa Administracja Skarbowa</a:t>
            </a:r>
            <a:r>
              <a:rPr b="1" lang="pl-PL" sz="900" spc="145" strike="noStrike">
                <a:solidFill>
                  <a:srgbClr val="ffffff"/>
                </a:solidFill>
                <a:latin typeface="Lato"/>
                <a:ea typeface="DejaVu Sans"/>
              </a:rPr>
              <a:t>  </a:t>
            </a:r>
            <a:r>
              <a:rPr b="0" lang="pl-PL" sz="900" spc="145" strike="noStrike">
                <a:solidFill>
                  <a:srgbClr val="ffffff"/>
                </a:solidFill>
                <a:latin typeface="Lato"/>
                <a:ea typeface="DejaVu Sans"/>
              </a:rPr>
              <a:t>/  gov.pl/kas</a:t>
            </a:r>
            <a:endParaRPr b="0" lang="pl-PL" sz="900" spc="-1" strike="noStrike">
              <a:latin typeface="Arial"/>
            </a:endParaRPr>
          </a:p>
        </p:txBody>
      </p:sp>
      <p:pic>
        <p:nvPicPr>
          <p:cNvPr id="6" name="Obraz 6" descr=""/>
          <p:cNvPicPr/>
          <p:nvPr/>
        </p:nvPicPr>
        <p:blipFill>
          <a:blip r:embed="rId6"/>
          <a:stretch/>
        </p:blipFill>
        <p:spPr>
          <a:xfrm>
            <a:off x="0" y="-7560"/>
            <a:ext cx="4971240" cy="646920"/>
          </a:xfrm>
          <a:prstGeom prst="rect">
            <a:avLst/>
          </a:prstGeom>
          <a:ln w="0">
            <a:noFill/>
          </a:ln>
        </p:spPr>
      </p:pic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pl-PL" sz="4400" spc="-1" strike="noStrike">
                <a:latin typeface="Arial"/>
              </a:rPr>
              <a:t>Kliknij, aby edytować format tekstu tytułu</a:t>
            </a:r>
            <a:endParaRPr b="0" lang="pl-PL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latin typeface="Arial"/>
              </a:rPr>
              <a:t>Kliknij, aby edytować format tekstu konspektu</a:t>
            </a:r>
            <a:endParaRPr b="0" lang="pl-PL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latin typeface="Arial"/>
              </a:rPr>
              <a:t>Drugi poziom konspektu</a:t>
            </a:r>
            <a:endParaRPr b="0" lang="pl-PL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latin typeface="Arial"/>
              </a:rPr>
              <a:t>Trzeci poziom konspektu</a:t>
            </a:r>
            <a:endParaRPr b="0" lang="pl-PL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latin typeface="Arial"/>
              </a:rPr>
              <a:t>Czwarty poziom konspektu</a:t>
            </a:r>
            <a:endParaRPr b="0" lang="pl-PL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latin typeface="Arial"/>
              </a:rPr>
              <a:t>Piąty poziom konspektu</a:t>
            </a:r>
            <a:endParaRPr b="0" lang="pl-PL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latin typeface="Arial"/>
              </a:rPr>
              <a:t>Szósty poziom konspektu</a:t>
            </a:r>
            <a:endParaRPr b="0" lang="pl-PL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latin typeface="Arial"/>
              </a:rPr>
              <a:t>Siódmy poziom konspektu</a:t>
            </a:r>
            <a:endParaRPr b="0" lang="pl-PL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0" r:id="rId1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ole tekstowe 2"/>
          <p:cNvSpPr/>
          <p:nvPr/>
        </p:nvSpPr>
        <p:spPr>
          <a:xfrm>
            <a:off x="479520" y="764640"/>
            <a:ext cx="10296360" cy="4355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spcAft>
                <a:spcPts val="2401"/>
              </a:spcAft>
            </a:pPr>
            <a:r>
              <a:rPr b="1" lang="pl-PL" sz="3200" spc="26" strike="noStrike">
                <a:solidFill>
                  <a:srgbClr val="ffffff"/>
                </a:solidFill>
                <a:latin typeface="Lato"/>
                <a:ea typeface="Open Sans Extrabold"/>
              </a:rPr>
              <a:t>Szkolenia branżowe z KS</a:t>
            </a:r>
            <a:r>
              <a:rPr b="1" lang="pl-PL" sz="3200" spc="26" strike="noStrike">
                <a:solidFill>
                  <a:srgbClr val="ff0000"/>
                </a:solidFill>
                <a:latin typeface="Lato"/>
                <a:ea typeface="Open Sans Extrabold"/>
              </a:rPr>
              <a:t>e</a:t>
            </a:r>
            <a:r>
              <a:rPr b="1" lang="pl-PL" sz="3200" spc="26" strike="noStrike">
                <a:solidFill>
                  <a:srgbClr val="ffffff"/>
                </a:solidFill>
                <a:latin typeface="Lato"/>
                <a:ea typeface="Open Sans Extrabold"/>
              </a:rPr>
              <a:t>F</a:t>
            </a:r>
            <a:r>
              <a:rPr b="0" lang="pl-PL" sz="2400" spc="26" strike="noStrike">
                <a:solidFill>
                  <a:srgbClr val="ffffff"/>
                </a:solidFill>
                <a:latin typeface="Lato"/>
                <a:ea typeface="Open Sans Extrabold"/>
              </a:rPr>
              <a:t>	</a:t>
            </a:r>
            <a:r>
              <a:rPr b="0" lang="pl-PL" sz="2400" spc="26" strike="noStrike">
                <a:solidFill>
                  <a:srgbClr val="ffffff"/>
                </a:solidFill>
                <a:latin typeface="Lato"/>
                <a:ea typeface="Open Sans Extrabold"/>
              </a:rPr>
              <a:t>	</a:t>
            </a:r>
            <a:r>
              <a:rPr b="0" lang="pl-PL" sz="2400" spc="26" strike="noStrike">
                <a:solidFill>
                  <a:srgbClr val="ffffff"/>
                </a:solidFill>
                <a:latin typeface="Lato"/>
                <a:ea typeface="Open Sans Extrabold"/>
              </a:rPr>
              <a:t>	</a:t>
            </a:r>
            <a:r>
              <a:rPr b="0" lang="pl-PL" sz="2400" spc="26" strike="noStrike">
                <a:solidFill>
                  <a:srgbClr val="ffffff"/>
                </a:solidFill>
                <a:latin typeface="Lato"/>
                <a:ea typeface="Open Sans Extrabold"/>
              </a:rPr>
              <a:t>	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2401"/>
              </a:spcAft>
            </a:pPr>
            <a:r>
              <a:rPr b="1" lang="pl-PL" sz="2600" spc="-1" strike="noStrike">
                <a:solidFill>
                  <a:srgbClr val="ffffff"/>
                </a:solidFill>
                <a:latin typeface="Lato"/>
                <a:ea typeface="Open Sans Extrabold"/>
              </a:rPr>
              <a:t>zapraszamy serdecznie na szkolenia z KSeF dla poszczególnych branży. Aby dotrzeć do jak największej liczby zainteresowanych, szkolenia będą organizowane zarówno centralnie jak i lokalnie.</a:t>
            </a:r>
            <a:endParaRPr b="0" lang="pl-PL" sz="26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2401"/>
              </a:spcAft>
            </a:pPr>
            <a:r>
              <a:rPr b="1" lang="pl-PL" sz="2600" spc="-1" strike="noStrike">
                <a:solidFill>
                  <a:srgbClr val="ffffff"/>
                </a:solidFill>
                <a:latin typeface="Lato"/>
                <a:ea typeface="Open Sans Extrabold"/>
              </a:rPr>
              <a:t>Celem spotkań będzie przekazanie przedstawicielom poszczególnych sektorów gospodarki podstawowych informacji dotyczących funkcjonowania Krajowego System e-Faktur (KSeF), z uwzględnieniem specyfiki działalności różnych obszarów branżowych.</a:t>
            </a:r>
            <a:endParaRPr b="0" lang="pl-PL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10652</TotalTime>
  <Application>LibreOffice/7.2.0.4$Windows_X86_64 LibreOffice_project/9a9c6381e3f7a62afc1329bd359cc48accb6435b</Application>
  <AppVersion>15.0000</AppVersion>
  <Words>63</Words>
  <Paragraphs>3</Paragraphs>
  <Company>Ministerstwo Finansów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2022-12-12T12:52:00Z</dcterms:created>
  <dc:creator>Waluchowski Jakub</dc:creator>
  <dc:description/>
  <dc:language>pl-PL</dc:language>
  <cp:lastModifiedBy/>
  <dcterms:modified xsi:type="dcterms:W3CDTF">2026-03-05T08:44:42Z</dcterms:modified>
  <cp:revision>840</cp:revision>
  <dc:subject/>
  <dc:title>Prezentacja programu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LPManualFileClassification">
    <vt:lpwstr>{2755b7d9-e53d-4779-a40c-03797dcf43b3}</vt:lpwstr>
  </property>
  <property fmtid="{D5CDD505-2E9C-101B-9397-08002B2CF9AE}" pid="3" name="MFCATEGORY">
    <vt:lpwstr>InformacjePubliczneInformacjeSektoraPublicznego</vt:lpwstr>
  </property>
  <property fmtid="{D5CDD505-2E9C-101B-9397-08002B2CF9AE}" pid="4" name="MFClassificationDate">
    <vt:lpwstr>2022-12-12T14:34:47.5865267+01:00</vt:lpwstr>
  </property>
  <property fmtid="{D5CDD505-2E9C-101B-9397-08002B2CF9AE}" pid="5" name="MFClassifiedBy">
    <vt:lpwstr>UxC4dwLulzfINJ8nQH+xvX5LNGipWa4BRSZhPgxsCvnrXlWiiUskJFf1AWiRRQepMa1FSHUJev73RZglglDntQ==</vt:lpwstr>
  </property>
  <property fmtid="{D5CDD505-2E9C-101B-9397-08002B2CF9AE}" pid="6" name="MFClassifiedBySID">
    <vt:lpwstr>UxC4dwLulzfINJ8nQH+xvX5LNGipWa4BRSZhPgxsCvm42mrIC/DSDv0ggS+FjUN/2v1BBotkLlY5aAiEhoi6uWOQjDXbca9l4pMk7hYqkEZ/txrvi5r1yDiZ7bsao6g1</vt:lpwstr>
  </property>
  <property fmtid="{D5CDD505-2E9C-101B-9397-08002B2CF9AE}" pid="7" name="MFGRNItemId">
    <vt:lpwstr>GRN-32067ed9-09ec-4d18-bc9c-9895c26ea8ce</vt:lpwstr>
  </property>
  <property fmtid="{D5CDD505-2E9C-101B-9397-08002B2CF9AE}" pid="8" name="MFHash">
    <vt:lpwstr>Js0ukU2zotyeOSgAPpb821wedgEVy2+3Am1lHVyJZ7E=</vt:lpwstr>
  </property>
  <property fmtid="{D5CDD505-2E9C-101B-9397-08002B2CF9AE}" pid="9" name="MFRefresh">
    <vt:lpwstr>False</vt:lpwstr>
  </property>
  <property fmtid="{D5CDD505-2E9C-101B-9397-08002B2CF9AE}" pid="10" name="PresentationFormat">
    <vt:lpwstr>Panoramiczny</vt:lpwstr>
  </property>
  <property fmtid="{D5CDD505-2E9C-101B-9397-08002B2CF9AE}" pid="11" name="Slides">
    <vt:i4>1</vt:i4>
  </property>
</Properties>
</file>